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8" r:id="rId2"/>
    <p:sldId id="355" r:id="rId3"/>
    <p:sldId id="356" r:id="rId4"/>
    <p:sldId id="318" r:id="rId5"/>
    <p:sldId id="319" r:id="rId6"/>
    <p:sldId id="320" r:id="rId7"/>
    <p:sldId id="321" r:id="rId8"/>
    <p:sldId id="353" r:id="rId9"/>
    <p:sldId id="354" r:id="rId10"/>
    <p:sldId id="322" r:id="rId11"/>
    <p:sldId id="323" r:id="rId12"/>
    <p:sldId id="324" r:id="rId13"/>
    <p:sldId id="32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>
        <p:scale>
          <a:sx n="20" d="100"/>
          <a:sy n="20" d="100"/>
        </p:scale>
        <p:origin x="156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88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EF504-80A1-4D76-8CB0-16F80AFC97AE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C6909-6639-4E24-9551-B6BB63196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7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7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060" indent="-290408" defTabSz="9647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1631" indent="-232326" defTabSz="9647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6283" indent="-232326" defTabSz="9647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0936" indent="-232326" defTabSz="9647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5588" indent="-232326" defTabSz="96479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0240" indent="-232326" defTabSz="96479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4893" indent="-232326" defTabSz="96479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9545" indent="-232326" defTabSz="96479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647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456D79-8A52-49AE-9D60-BEEE555B5CA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479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400"/>
              <a:t>Problem is that the mechanical contact between the mask and wafer causes defects on the mask and wafer with consequent negative impact on productivity.</a:t>
            </a:r>
          </a:p>
        </p:txBody>
      </p:sp>
    </p:spTree>
    <p:extLst>
      <p:ext uri="{BB962C8B-B14F-4D97-AF65-F5344CB8AC3E}">
        <p14:creationId xmlns:p14="http://schemas.microsoft.com/office/powerpoint/2010/main" val="2720982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7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060" indent="-290408" defTabSz="9647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1631" indent="-232326" defTabSz="9647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6283" indent="-232326" defTabSz="9647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0936" indent="-232326" defTabSz="9647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5588" indent="-232326" defTabSz="96479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0240" indent="-232326" defTabSz="96479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4893" indent="-232326" defTabSz="96479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9545" indent="-232326" defTabSz="96479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647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87F4B2-7474-446B-B1BF-5B3C715D011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479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913" y="4649815"/>
            <a:ext cx="5721915" cy="44077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 </a:t>
            </a:r>
            <a:r>
              <a:rPr lang="en-US" altLang="en-US" sz="1800"/>
              <a:t>Hence the introduction of </a:t>
            </a:r>
            <a:r>
              <a:rPr lang="en-US" altLang="en-US" sz="1800" b="1"/>
              <a:t>proximity printing</a:t>
            </a:r>
            <a:r>
              <a:rPr lang="en-US" altLang="en-US" sz="1800"/>
              <a:t>.  However,  the resolution degrades significantly at practical mask gaps.</a:t>
            </a:r>
          </a:p>
          <a:p>
            <a:pPr eaLnBrk="1" hangingPunct="1"/>
            <a:endParaRPr lang="en-US" altLang="en-US" sz="1800"/>
          </a:p>
          <a:p>
            <a:pPr eaLnBrk="1" hangingPunct="1"/>
            <a:r>
              <a:rPr lang="en-US" altLang="en-US" sz="1800" b="1"/>
              <a:t>Typical separation in proximity printing is 20 – 50 um</a:t>
            </a:r>
          </a:p>
        </p:txBody>
      </p:sp>
    </p:spTree>
    <p:extLst>
      <p:ext uri="{BB962C8B-B14F-4D97-AF65-F5344CB8AC3E}">
        <p14:creationId xmlns:p14="http://schemas.microsoft.com/office/powerpoint/2010/main" val="183961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5C308-D142-4DE6-8CF3-65FDFE6FE9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393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7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060" indent="-290408" defTabSz="9647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1631" indent="-232326" defTabSz="9647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6283" indent="-232326" defTabSz="9647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0936" indent="-232326" defTabSz="9647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5588" indent="-232326" defTabSz="96479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0240" indent="-232326" defTabSz="96479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4893" indent="-232326" defTabSz="96479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9545" indent="-232326" defTabSz="96479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647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0B7B7-68AB-423F-AD6A-3DA8D76E191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479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103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1116"/>
            <a:ext cx="10363200" cy="852741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3333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384" y="1151446"/>
            <a:ext cx="9144000" cy="73221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DAA6406-22DD-4848-9953-4D41595BEB6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373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AD53F9-E430-48D6-9E9A-FBD5E1732FAB}" type="datetimeFigureOut">
              <a:rPr lang="en-US" smtClean="0">
                <a:solidFill>
                  <a:prstClr val="black"/>
                </a:solidFill>
              </a:rPr>
              <a:pPr/>
              <a:t>9/10/2018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DAA6406-22DD-4848-9953-4D41595BEB6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255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AD53F9-E430-48D6-9E9A-FBD5E1732FAB}" type="datetimeFigureOut">
              <a:rPr lang="en-US" smtClean="0">
                <a:solidFill>
                  <a:prstClr val="black"/>
                </a:solidFill>
              </a:rPr>
              <a:pPr/>
              <a:t>9/10/2018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DAA6406-22DD-4848-9953-4D41595BEB6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7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AD53F9-E430-48D6-9E9A-FBD5E1732FAB}" type="datetimeFigureOut">
              <a:rPr lang="en-US" smtClean="0">
                <a:solidFill>
                  <a:prstClr val="black"/>
                </a:solidFill>
              </a:rPr>
              <a:pPr/>
              <a:t>9/10/2018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DAA6406-22DD-4848-9953-4D41595BEB6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238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AD53F9-E430-48D6-9E9A-FBD5E1732FAB}" type="datetimeFigureOut">
              <a:rPr lang="en-US" smtClean="0">
                <a:solidFill>
                  <a:prstClr val="black"/>
                </a:solidFill>
              </a:rPr>
              <a:pPr/>
              <a:t>9/10/2018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DAA6406-22DD-4848-9953-4D41595BEB6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56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AD53F9-E430-48D6-9E9A-FBD5E1732FAB}" type="datetimeFigureOut">
              <a:rPr lang="en-US" smtClean="0">
                <a:solidFill>
                  <a:prstClr val="black"/>
                </a:solidFill>
              </a:rPr>
              <a:pPr/>
              <a:t>9/10/2018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DAA6406-22DD-4848-9953-4D41595BEB6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877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AD53F9-E430-48D6-9E9A-FBD5E1732FAB}" type="datetimeFigureOut">
              <a:rPr lang="en-US" smtClean="0">
                <a:solidFill>
                  <a:prstClr val="black"/>
                </a:solidFill>
              </a:rPr>
              <a:pPr/>
              <a:t>9/10/2018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DAA6406-22DD-4848-9953-4D41595BEB6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30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AD53F9-E430-48D6-9E9A-FBD5E1732FAB}" type="datetimeFigureOut">
              <a:rPr lang="en-US" smtClean="0">
                <a:solidFill>
                  <a:prstClr val="black"/>
                </a:solidFill>
              </a:rPr>
              <a:pPr/>
              <a:t>9/10/2018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DAA6406-22DD-4848-9953-4D41595BEB6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46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AD53F9-E430-48D6-9E9A-FBD5E1732FAB}" type="datetimeFigureOut">
              <a:rPr lang="en-US" smtClean="0">
                <a:solidFill>
                  <a:prstClr val="black"/>
                </a:solidFill>
              </a:rPr>
              <a:pPr/>
              <a:t>9/10/2018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DAA6406-22DD-4848-9953-4D41595BEB6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791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AD53F9-E430-48D6-9E9A-FBD5E1732FAB}" type="datetimeFigureOut">
              <a:rPr lang="en-US" smtClean="0">
                <a:solidFill>
                  <a:prstClr val="black"/>
                </a:solidFill>
              </a:rPr>
              <a:pPr/>
              <a:t>9/10/2018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DAA6406-22DD-4848-9953-4D41595BEB6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567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AD53F9-E430-48D6-9E9A-FBD5E1732FAB}" type="datetimeFigureOut">
              <a:rPr lang="en-US" smtClean="0">
                <a:solidFill>
                  <a:prstClr val="black"/>
                </a:solidFill>
              </a:rPr>
              <a:pPr/>
              <a:t>9/10/2018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DAA6406-22DD-4848-9953-4D41595BEB6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850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LongHorn Logo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564" y="6223658"/>
            <a:ext cx="899002" cy="45780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7686" y="6348204"/>
            <a:ext cx="3484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384T / 323</a:t>
            </a: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E2820E"/>
            </a:solidFill>
            <a:miter lim="800000"/>
            <a:headEnd/>
            <a:tailEnd/>
          </a:ln>
          <a:effectLst>
            <a:prstShdw prst="shdw17" dist="17961" dir="13500000">
              <a:srgbClr val="884E08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82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333F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BH0NfVUTWG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nuaHY5lj2AA" TargetMode="External"/><Relationship Id="rId3" Type="http://schemas.openxmlformats.org/officeDocument/2006/relationships/hyperlink" Target="https://www.youtube.com/watch?v=blur0MemUQA" TargetMode="External"/><Relationship Id="rId7" Type="http://schemas.openxmlformats.org/officeDocument/2006/relationships/hyperlink" Target="https://www.youtube.com/watch?v=Iuv6hY6zsd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1abpdO27KTo" TargetMode="External"/><Relationship Id="rId5" Type="http://schemas.openxmlformats.org/officeDocument/2006/relationships/hyperlink" Target="https://www.youtube.com/watch?v=Pk6s2OlKzKQ" TargetMode="External"/><Relationship Id="rId4" Type="http://schemas.openxmlformats.org/officeDocument/2006/relationships/hyperlink" Target="https://www.youtube.com/watch?v=7CmbItRjM-Y" TargetMode="External"/><Relationship Id="rId9" Type="http://schemas.openxmlformats.org/officeDocument/2006/relationships/hyperlink" Target="https://www.youtube.com/watch?v=PgW7qaOZD0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3125" y="166816"/>
            <a:ext cx="7772400" cy="852741"/>
          </a:xfrm>
        </p:spPr>
        <p:txBody>
          <a:bodyPr>
            <a:normAutofit/>
          </a:bodyPr>
          <a:lstStyle/>
          <a:p>
            <a:r>
              <a:rPr lang="en-US" sz="4000" dirty="0"/>
              <a:t>Lecture </a:t>
            </a:r>
            <a:r>
              <a:rPr lang="en-US" sz="4000" dirty="0" smtClean="0"/>
              <a:t>3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5763" y="1019556"/>
            <a:ext cx="6858000" cy="429704"/>
          </a:xfrm>
        </p:spPr>
        <p:txBody>
          <a:bodyPr/>
          <a:lstStyle/>
          <a:p>
            <a:r>
              <a:rPr lang="en-US" b="1" dirty="0"/>
              <a:t>Chemical Engineering for Micro/Nano Fabrication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https://upload.wikimedia.org/wikipedia/commons/thumb/6/60/Refraction_on_an_aperture_-_Huygens-Fresnel_principle.svg/220px-Refraction_on_an_aperture_-_Huygens-Fresnel_principl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143" y="1986455"/>
            <a:ext cx="5672640" cy="363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05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8395" y="260297"/>
            <a:ext cx="812914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700" b="1" dirty="0">
                <a:solidFill>
                  <a:srgbClr val="3333FF"/>
                </a:solidFill>
                <a:latin typeface="Arial" panose="020B0604020202020204" pitchFamily="34" charset="0"/>
              </a:rPr>
              <a:t>…When the width is small the gap must be small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2571" y="2612193"/>
            <a:ext cx="61493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So …..  we can do projection printing</a:t>
            </a:r>
          </a:p>
          <a:p>
            <a:pPr lvl="1"/>
            <a:r>
              <a:rPr lang="en-US" sz="2800" dirty="0" smtClean="0"/>
              <a:t>and </a:t>
            </a:r>
            <a:r>
              <a:rPr lang="en-US" sz="2800" dirty="0"/>
              <a:t>get the mask far away from the wafer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9293" r="17982"/>
          <a:stretch/>
        </p:blipFill>
        <p:spPr>
          <a:xfrm>
            <a:off x="6711911" y="807566"/>
            <a:ext cx="3401964" cy="54585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816488">
            <a:off x="9340004" y="4916739"/>
            <a:ext cx="1215078" cy="1123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374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300" y="857251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Optical Aligner Design Principles</a:t>
            </a:r>
            <a:endParaRPr lang="en-US" dirty="0"/>
          </a:p>
        </p:txBody>
      </p:sp>
      <p:pic>
        <p:nvPicPr>
          <p:cNvPr id="4098" name="Picture 2" descr="http://slideplayer.com/slide/4408014/14/images/2/Optical+lithography+Resolution: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" t="13503" r="7695" b="30613"/>
          <a:stretch/>
        </p:blipFill>
        <p:spPr bwMode="auto">
          <a:xfrm>
            <a:off x="2343808" y="1628181"/>
            <a:ext cx="7773425" cy="387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38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072846" y="1326430"/>
            <a:ext cx="8359346" cy="3108409"/>
          </a:xfrm>
          <a:prstGeom prst="rect">
            <a:avLst/>
          </a:prstGeom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CC33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prstClr val="black"/>
                </a:solidFill>
                <a:latin typeface="Arial" charset="0"/>
              </a:rPr>
              <a:t>Non-contact operation which prevents the mask from introducing defects and wearing out.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CC33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prstClr val="black"/>
                </a:solidFill>
                <a:latin typeface="Arial" charset="0"/>
              </a:rPr>
              <a:t>No need for replacement masks.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CC33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prstClr val="black"/>
                </a:solidFill>
                <a:latin typeface="Arial" charset="0"/>
              </a:rPr>
              <a:t>Wafer images are potentially more uniform because a single “mask” is used for all of them.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CC33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prstClr val="black"/>
                </a:solidFill>
                <a:latin typeface="Arial" charset="0"/>
              </a:rPr>
              <a:t>Improved alignment accuracy – no need to move the wafer after alignment.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CC33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prstClr val="black"/>
                </a:solidFill>
                <a:latin typeface="Arial" charset="0"/>
              </a:rPr>
              <a:t>Reduction capability makes masks easier to fabricate and repair.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CC33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prstClr val="black"/>
                </a:solidFill>
                <a:latin typeface="Arial" charset="0"/>
              </a:rPr>
              <a:t>Mask can be protected with a pellicle </a:t>
            </a:r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2400300" y="593920"/>
            <a:ext cx="7353300" cy="6429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</a:rPr>
              <a:t>Advantages of Projection Printing</a:t>
            </a:r>
          </a:p>
        </p:txBody>
      </p:sp>
    </p:spTree>
    <p:extLst>
      <p:ext uri="{BB962C8B-B14F-4D97-AF65-F5344CB8AC3E}">
        <p14:creationId xmlns:p14="http://schemas.microsoft.com/office/powerpoint/2010/main" val="396805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081" y="964742"/>
            <a:ext cx="7491663" cy="26411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401" y="1"/>
            <a:ext cx="3629025" cy="1325563"/>
          </a:xfrm>
        </p:spPr>
        <p:txBody>
          <a:bodyPr/>
          <a:lstStyle/>
          <a:p>
            <a:r>
              <a:rPr lang="en-US" dirty="0" smtClean="0"/>
              <a:t>The Pellicle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879" y="4703764"/>
            <a:ext cx="4152825" cy="186877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284433" y="1005937"/>
            <a:ext cx="6128084" cy="5702968"/>
            <a:chOff x="2111682" y="1155033"/>
            <a:chExt cx="6128084" cy="5702968"/>
          </a:xfrm>
        </p:grpSpPr>
        <p:sp>
          <p:nvSpPr>
            <p:cNvPr id="5" name="Rectangle 4"/>
            <p:cNvSpPr/>
            <p:nvPr/>
          </p:nvSpPr>
          <p:spPr>
            <a:xfrm>
              <a:off x="2111682" y="1155033"/>
              <a:ext cx="6128084" cy="570296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6001" y="1372799"/>
              <a:ext cx="5979445" cy="492307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8680" y="982854"/>
            <a:ext cx="5425589" cy="5749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718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Line 11"/>
          <p:cNvSpPr>
            <a:spLocks noChangeShapeType="1"/>
          </p:cNvSpPr>
          <p:nvPr/>
        </p:nvSpPr>
        <p:spPr bwMode="auto">
          <a:xfrm>
            <a:off x="3581400" y="2426494"/>
            <a:ext cx="1347788" cy="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604" name="Text Box 12"/>
          <p:cNvSpPr txBox="1">
            <a:spLocks noChangeArrowheads="1"/>
          </p:cNvSpPr>
          <p:nvPr/>
        </p:nvSpPr>
        <p:spPr bwMode="auto">
          <a:xfrm>
            <a:off x="3581400" y="2125266"/>
            <a:ext cx="15430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1350" b="1">
                <a:solidFill>
                  <a:srgbClr val="CC0066"/>
                </a:solidFill>
                <a:latin typeface="Arial" panose="020B0604020202020204" pitchFamily="34" charset="0"/>
              </a:rPr>
              <a:t>ILLUMINATION</a:t>
            </a:r>
          </a:p>
        </p:txBody>
      </p:sp>
      <p:sp>
        <p:nvSpPr>
          <p:cNvPr id="25605" name="Line 13"/>
          <p:cNvSpPr>
            <a:spLocks noChangeShapeType="1"/>
          </p:cNvSpPr>
          <p:nvPr/>
        </p:nvSpPr>
        <p:spPr bwMode="auto">
          <a:xfrm>
            <a:off x="3581400" y="4906566"/>
            <a:ext cx="1347788" cy="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606" name="Line 14"/>
          <p:cNvSpPr>
            <a:spLocks noChangeShapeType="1"/>
          </p:cNvSpPr>
          <p:nvPr/>
        </p:nvSpPr>
        <p:spPr bwMode="auto">
          <a:xfrm>
            <a:off x="3581400" y="4286250"/>
            <a:ext cx="1347788" cy="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607" name="Line 15"/>
          <p:cNvSpPr>
            <a:spLocks noChangeShapeType="1"/>
          </p:cNvSpPr>
          <p:nvPr/>
        </p:nvSpPr>
        <p:spPr bwMode="auto">
          <a:xfrm>
            <a:off x="3581400" y="3665935"/>
            <a:ext cx="1347788" cy="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608" name="Line 16"/>
          <p:cNvSpPr>
            <a:spLocks noChangeShapeType="1"/>
          </p:cNvSpPr>
          <p:nvPr/>
        </p:nvSpPr>
        <p:spPr bwMode="auto">
          <a:xfrm>
            <a:off x="3581400" y="3045619"/>
            <a:ext cx="1347788" cy="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609" name="Text Box 17"/>
          <p:cNvSpPr txBox="1">
            <a:spLocks noChangeArrowheads="1"/>
          </p:cNvSpPr>
          <p:nvPr/>
        </p:nvSpPr>
        <p:spPr bwMode="auto">
          <a:xfrm>
            <a:off x="4389835" y="1877618"/>
            <a:ext cx="8084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1500" b="1">
                <a:solidFill>
                  <a:prstClr val="black"/>
                </a:solidFill>
                <a:latin typeface="Arial" panose="020B0604020202020204" pitchFamily="34" charset="0"/>
              </a:rPr>
              <a:t>MASK</a:t>
            </a:r>
          </a:p>
        </p:txBody>
      </p:sp>
      <p:sp>
        <p:nvSpPr>
          <p:cNvPr id="25610" name="Line 18"/>
          <p:cNvSpPr>
            <a:spLocks noChangeShapeType="1"/>
          </p:cNvSpPr>
          <p:nvPr/>
        </p:nvSpPr>
        <p:spPr bwMode="auto">
          <a:xfrm>
            <a:off x="4895852" y="2106217"/>
            <a:ext cx="141685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611" name="Text Box 19"/>
          <p:cNvSpPr txBox="1">
            <a:spLocks noChangeArrowheads="1"/>
          </p:cNvSpPr>
          <p:nvPr/>
        </p:nvSpPr>
        <p:spPr bwMode="auto">
          <a:xfrm>
            <a:off x="5630466" y="1921671"/>
            <a:ext cx="9798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1500" b="1">
                <a:solidFill>
                  <a:prstClr val="black"/>
                </a:solidFill>
                <a:latin typeface="Arial" panose="020B0604020202020204" pitchFamily="34" charset="0"/>
              </a:rPr>
              <a:t>WAFER</a:t>
            </a:r>
          </a:p>
        </p:txBody>
      </p:sp>
      <p:sp>
        <p:nvSpPr>
          <p:cNvPr id="25612" name="Line 20"/>
          <p:cNvSpPr>
            <a:spLocks noChangeShapeType="1"/>
          </p:cNvSpPr>
          <p:nvPr/>
        </p:nvSpPr>
        <p:spPr bwMode="auto">
          <a:xfrm flipH="1">
            <a:off x="5825728" y="2180037"/>
            <a:ext cx="270272" cy="1547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613" name="Text Box 21"/>
          <p:cNvSpPr txBox="1">
            <a:spLocks noChangeArrowheads="1"/>
          </p:cNvSpPr>
          <p:nvPr/>
        </p:nvSpPr>
        <p:spPr bwMode="auto">
          <a:xfrm>
            <a:off x="4982766" y="1714502"/>
            <a:ext cx="9989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1500" b="1">
                <a:solidFill>
                  <a:prstClr val="black"/>
                </a:solidFill>
                <a:latin typeface="Arial" panose="020B0604020202020204" pitchFamily="34" charset="0"/>
              </a:rPr>
              <a:t>RESIST</a:t>
            </a:r>
          </a:p>
        </p:txBody>
      </p:sp>
      <p:sp>
        <p:nvSpPr>
          <p:cNvPr id="25614" name="Line 22"/>
          <p:cNvSpPr>
            <a:spLocks noChangeShapeType="1"/>
          </p:cNvSpPr>
          <p:nvPr/>
        </p:nvSpPr>
        <p:spPr bwMode="auto">
          <a:xfrm>
            <a:off x="5410200" y="1972867"/>
            <a:ext cx="0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615" name="Text Box 24"/>
          <p:cNvSpPr txBox="1">
            <a:spLocks noChangeArrowheads="1"/>
          </p:cNvSpPr>
          <p:nvPr/>
        </p:nvSpPr>
        <p:spPr bwMode="auto">
          <a:xfrm>
            <a:off x="6381750" y="3543302"/>
            <a:ext cx="30861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50000"/>
              </a:spcBef>
              <a:buClr>
                <a:srgbClr val="6699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1500" b="1">
                <a:solidFill>
                  <a:prstClr val="black"/>
                </a:solidFill>
                <a:latin typeface="Arial" panose="020B0604020202020204" pitchFamily="34" charset="0"/>
              </a:rPr>
              <a:t> Modulation of the mask is ?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Clr>
                <a:srgbClr val="6699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1500" b="1">
                <a:solidFill>
                  <a:prstClr val="black"/>
                </a:solidFill>
                <a:latin typeface="Arial" panose="020B0604020202020204" pitchFamily="34" charset="0"/>
              </a:rPr>
              <a:t> Modulation of the image is ?</a:t>
            </a:r>
          </a:p>
        </p:txBody>
      </p:sp>
      <p:grpSp>
        <p:nvGrpSpPr>
          <p:cNvPr id="25616" name="Group 34"/>
          <p:cNvGrpSpPr>
            <a:grpSpLocks/>
          </p:cNvGrpSpPr>
          <p:nvPr/>
        </p:nvGrpSpPr>
        <p:grpSpPr bwMode="auto">
          <a:xfrm>
            <a:off x="4895850" y="2334816"/>
            <a:ext cx="857250" cy="2956322"/>
            <a:chOff x="2688" y="829"/>
            <a:chExt cx="720" cy="2647"/>
          </a:xfrm>
        </p:grpSpPr>
        <p:sp>
          <p:nvSpPr>
            <p:cNvPr id="25626" name="Rectangle 9"/>
            <p:cNvSpPr>
              <a:spLocks noChangeArrowheads="1"/>
            </p:cNvSpPr>
            <p:nvPr/>
          </p:nvSpPr>
          <p:spPr bwMode="auto">
            <a:xfrm>
              <a:off x="3272" y="829"/>
              <a:ext cx="136" cy="264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627" name="Rectangle 10"/>
            <p:cNvSpPr>
              <a:spLocks noChangeArrowheads="1"/>
            </p:cNvSpPr>
            <p:nvPr/>
          </p:nvSpPr>
          <p:spPr bwMode="auto">
            <a:xfrm>
              <a:off x="2988" y="829"/>
              <a:ext cx="276" cy="2647"/>
            </a:xfrm>
            <a:prstGeom prst="rect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endParaRPr lang="en-US" altLang="en-US" sz="15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28" name="Rectangle 26"/>
            <p:cNvSpPr>
              <a:spLocks noChangeArrowheads="1"/>
            </p:cNvSpPr>
            <p:nvPr/>
          </p:nvSpPr>
          <p:spPr bwMode="auto">
            <a:xfrm>
              <a:off x="2688" y="836"/>
              <a:ext cx="240" cy="2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629" name="Rectangle 27"/>
            <p:cNvSpPr>
              <a:spLocks noChangeArrowheads="1"/>
            </p:cNvSpPr>
            <p:nvPr/>
          </p:nvSpPr>
          <p:spPr bwMode="auto">
            <a:xfrm>
              <a:off x="2928" y="2478"/>
              <a:ext cx="48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endParaRPr lang="en-US" altLang="en-US" sz="15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30" name="Rectangle 28"/>
            <p:cNvSpPr>
              <a:spLocks noChangeArrowheads="1"/>
            </p:cNvSpPr>
            <p:nvPr/>
          </p:nvSpPr>
          <p:spPr bwMode="auto">
            <a:xfrm>
              <a:off x="2928" y="1326"/>
              <a:ext cx="48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endParaRPr lang="en-US" altLang="en-US" sz="15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31" name="Line 31"/>
            <p:cNvSpPr>
              <a:spLocks noChangeShapeType="1"/>
            </p:cNvSpPr>
            <p:nvPr/>
          </p:nvSpPr>
          <p:spPr bwMode="auto">
            <a:xfrm flipV="1">
              <a:off x="2688" y="836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5617" name="Rectangle 33"/>
          <p:cNvSpPr>
            <a:spLocks noChangeArrowheads="1"/>
          </p:cNvSpPr>
          <p:nvPr/>
        </p:nvSpPr>
        <p:spPr bwMode="auto">
          <a:xfrm>
            <a:off x="3295650" y="800100"/>
            <a:ext cx="58293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700" b="1" dirty="0">
                <a:solidFill>
                  <a:srgbClr val="000099"/>
                </a:solidFill>
                <a:latin typeface="Arial" panose="020B0604020202020204" pitchFamily="34" charset="0"/>
              </a:rPr>
              <a:t>Modulation in Contact Printing</a:t>
            </a:r>
          </a:p>
        </p:txBody>
      </p: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8989219" y="3429001"/>
            <a:ext cx="285750" cy="32316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1500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228" name="Text Box 36"/>
          <p:cNvSpPr txBox="1">
            <a:spLocks noChangeArrowheads="1"/>
          </p:cNvSpPr>
          <p:nvPr/>
        </p:nvSpPr>
        <p:spPr bwMode="auto">
          <a:xfrm>
            <a:off x="9019778" y="3742137"/>
            <a:ext cx="510382" cy="32316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altLang="en-US" sz="1500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5620" name="Text Box 37"/>
          <p:cNvSpPr txBox="1">
            <a:spLocks noChangeArrowheads="1"/>
          </p:cNvSpPr>
          <p:nvPr/>
        </p:nvSpPr>
        <p:spPr bwMode="auto">
          <a:xfrm>
            <a:off x="6541295" y="4123137"/>
            <a:ext cx="26408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en-US" altLang="en-US" sz="15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31" name="Rectangle 39"/>
          <p:cNvSpPr>
            <a:spLocks noChangeArrowheads="1"/>
          </p:cNvSpPr>
          <p:nvPr/>
        </p:nvSpPr>
        <p:spPr bwMode="auto">
          <a:xfrm>
            <a:off x="6210301" y="4286251"/>
            <a:ext cx="3300904" cy="36933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800" b="1">
                <a:solidFill>
                  <a:srgbClr val="FFFF00"/>
                </a:solidFill>
                <a:latin typeface="Arial" panose="020B0604020202020204" pitchFamily="34" charset="0"/>
              </a:rPr>
              <a:t>The image is almost perfect!</a:t>
            </a:r>
          </a:p>
        </p:txBody>
      </p:sp>
      <p:sp>
        <p:nvSpPr>
          <p:cNvPr id="25622" name="Rectangle 3"/>
          <p:cNvSpPr>
            <a:spLocks noChangeArrowheads="1"/>
          </p:cNvSpPr>
          <p:nvPr/>
        </p:nvSpPr>
        <p:spPr bwMode="auto">
          <a:xfrm>
            <a:off x="6096000" y="2343150"/>
            <a:ext cx="3143250" cy="8001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en-US" altLang="en-US" sz="15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5623" name="Text Box 4"/>
          <p:cNvSpPr txBox="1">
            <a:spLocks noChangeArrowheads="1"/>
          </p:cNvSpPr>
          <p:nvPr/>
        </p:nvSpPr>
        <p:spPr bwMode="auto">
          <a:xfrm>
            <a:off x="7641432" y="2400302"/>
            <a:ext cx="1438275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None/>
            </a:pPr>
            <a:r>
              <a:rPr lang="en-US" altLang="en-US" sz="1800" b="1">
                <a:solidFill>
                  <a:prstClr val="black"/>
                </a:solidFill>
              </a:rPr>
              <a:t>I</a:t>
            </a:r>
            <a:r>
              <a:rPr lang="en-US" altLang="en-US" sz="2100" b="1" baseline="-25000">
                <a:solidFill>
                  <a:prstClr val="black"/>
                </a:solidFill>
              </a:rPr>
              <a:t>max</a:t>
            </a:r>
            <a:r>
              <a:rPr lang="en-US" altLang="en-US" sz="1800" b="1" baseline="-25000">
                <a:solidFill>
                  <a:prstClr val="black"/>
                </a:solidFill>
              </a:rPr>
              <a:t> </a:t>
            </a:r>
            <a:r>
              <a:rPr lang="en-US" altLang="en-US" sz="1350" b="1">
                <a:solidFill>
                  <a:prstClr val="black"/>
                </a:solidFill>
              </a:rPr>
              <a:t>–</a:t>
            </a:r>
            <a:r>
              <a:rPr lang="en-US" altLang="en-US" sz="1800" b="1">
                <a:solidFill>
                  <a:prstClr val="black"/>
                </a:solidFill>
              </a:rPr>
              <a:t> I</a:t>
            </a:r>
            <a:r>
              <a:rPr lang="en-US" altLang="en-US" sz="2100" b="1" baseline="-25000">
                <a:solidFill>
                  <a:prstClr val="black"/>
                </a:solidFill>
              </a:rPr>
              <a:t>min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None/>
            </a:pPr>
            <a:r>
              <a:rPr lang="en-US" altLang="en-US" sz="1800" b="1">
                <a:solidFill>
                  <a:prstClr val="black"/>
                </a:solidFill>
              </a:rPr>
              <a:t>I</a:t>
            </a:r>
            <a:r>
              <a:rPr lang="en-US" altLang="en-US" sz="2100" b="1" baseline="-25000">
                <a:solidFill>
                  <a:prstClr val="black"/>
                </a:solidFill>
              </a:rPr>
              <a:t>max</a:t>
            </a:r>
            <a:r>
              <a:rPr lang="en-US" altLang="en-US" sz="1800" b="1" baseline="-25000">
                <a:solidFill>
                  <a:prstClr val="black"/>
                </a:solidFill>
              </a:rPr>
              <a:t> </a:t>
            </a:r>
            <a:r>
              <a:rPr lang="en-US" altLang="en-US" sz="1350" b="1">
                <a:solidFill>
                  <a:prstClr val="black"/>
                </a:solidFill>
              </a:rPr>
              <a:t>+</a:t>
            </a:r>
            <a:r>
              <a:rPr lang="en-US" altLang="en-US" sz="1800" b="1">
                <a:solidFill>
                  <a:prstClr val="black"/>
                </a:solidFill>
              </a:rPr>
              <a:t> I</a:t>
            </a:r>
            <a:r>
              <a:rPr lang="en-US" altLang="en-US" sz="2100" b="1" baseline="-25000">
                <a:solidFill>
                  <a:prstClr val="black"/>
                </a:solidFill>
              </a:rPr>
              <a:t>min</a:t>
            </a:r>
          </a:p>
        </p:txBody>
      </p:sp>
      <p:sp>
        <p:nvSpPr>
          <p:cNvPr id="25624" name="Text Box 6"/>
          <p:cNvSpPr txBox="1">
            <a:spLocks noChangeArrowheads="1"/>
          </p:cNvSpPr>
          <p:nvPr/>
        </p:nvSpPr>
        <p:spPr bwMode="auto">
          <a:xfrm>
            <a:off x="6153150" y="2589610"/>
            <a:ext cx="175855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1350" b="1">
                <a:solidFill>
                  <a:prstClr val="black"/>
                </a:solidFill>
              </a:rPr>
              <a:t>MODULATION = </a:t>
            </a:r>
          </a:p>
        </p:txBody>
      </p:sp>
      <p:sp>
        <p:nvSpPr>
          <p:cNvPr id="25625" name="Line 7"/>
          <p:cNvSpPr>
            <a:spLocks noChangeShapeType="1"/>
          </p:cNvSpPr>
          <p:nvPr/>
        </p:nvSpPr>
        <p:spPr bwMode="auto">
          <a:xfrm>
            <a:off x="7708107" y="2703910"/>
            <a:ext cx="95964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65" y="2589610"/>
            <a:ext cx="2743438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5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7" grpId="0" animBg="1"/>
      <p:bldP spid="8228" grpId="0" animBg="1"/>
      <p:bldP spid="82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>
            <a:spLocks noChangeArrowheads="1"/>
          </p:cNvSpPr>
          <p:nvPr/>
        </p:nvSpPr>
        <p:spPr bwMode="auto">
          <a:xfrm>
            <a:off x="1524001" y="405417"/>
            <a:ext cx="902033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3333FF"/>
                </a:solidFill>
                <a:latin typeface="Arial" panose="020B0604020202020204" pitchFamily="34" charset="0"/>
              </a:rPr>
              <a:t>Some change required to go forward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1" y="1441444"/>
            <a:ext cx="969899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As dimensions decrease, so do yields!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Serious Problems with Mask Contamination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Rubber resist and Emulsion Masks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Introduction of Chromium on glass masks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Alignment was done external to the Exposure system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Slow production and low yield =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</a:t>
            </a:r>
            <a:endParaRPr lang="en-US" sz="3200" b="1" dirty="0">
              <a:solidFill>
                <a:srgbClr val="FF0000"/>
              </a:solidFill>
              <a:latin typeface="Calibri" panose="020F0502020204030204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Just move the mask away and do…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Calibri" panose="020F0502020204030204"/>
              </a:rPr>
              <a:t>“Proximity Printing”</a:t>
            </a:r>
          </a:p>
          <a:p>
            <a:endParaRPr lang="en-US" sz="4000" dirty="0">
              <a:solidFill>
                <a:srgbClr val="FF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6645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654" y="1795136"/>
            <a:ext cx="5766498" cy="37369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02046" y="946976"/>
            <a:ext cx="511710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300" b="1" dirty="0" smtClean="0">
                <a:solidFill>
                  <a:srgbClr val="3333FF"/>
                </a:solidFill>
                <a:latin typeface="Arial" panose="020B0604020202020204" pitchFamily="34" charset="0"/>
              </a:rPr>
              <a:t>But…..Nothing </a:t>
            </a:r>
            <a:r>
              <a:rPr lang="en-US" altLang="en-US" sz="3300" b="1" dirty="0">
                <a:solidFill>
                  <a:srgbClr val="3333FF"/>
                </a:solidFill>
                <a:latin typeface="Arial" panose="020B0604020202020204" pitchFamily="34" charset="0"/>
              </a:rPr>
              <a:t>is Simple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45867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schoolphysics.co.uk/age16-19/Wave%20properties/Diffraction/text/Diffraction_/images/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3"/>
          <a:stretch/>
        </p:blipFill>
        <p:spPr bwMode="auto">
          <a:xfrm>
            <a:off x="4336090" y="1539288"/>
            <a:ext cx="5214622" cy="295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7" name="Rectangle 12"/>
          <p:cNvSpPr>
            <a:spLocks noChangeArrowheads="1"/>
          </p:cNvSpPr>
          <p:nvPr/>
        </p:nvSpPr>
        <p:spPr bwMode="auto">
          <a:xfrm>
            <a:off x="3378017" y="1374347"/>
            <a:ext cx="62293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prstClr val="black"/>
                </a:solidFill>
                <a:latin typeface="Arial" panose="020B0604020202020204" pitchFamily="34" charset="0"/>
              </a:rPr>
              <a:t>Newton vs Fresnel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prstClr val="black"/>
                </a:solidFill>
                <a:latin typeface="Arial" panose="020B0604020202020204" pitchFamily="34" charset="0"/>
              </a:rPr>
              <a:t>Diffraction rears it’s head</a:t>
            </a:r>
          </a:p>
        </p:txBody>
      </p:sp>
      <p:sp>
        <p:nvSpPr>
          <p:cNvPr id="2" name="Rectangle 1"/>
          <p:cNvSpPr/>
          <p:nvPr/>
        </p:nvSpPr>
        <p:spPr>
          <a:xfrm>
            <a:off x="7271147" y="4143376"/>
            <a:ext cx="1238250" cy="737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59702" r="2113" b="132"/>
          <a:stretch/>
        </p:blipFill>
        <p:spPr>
          <a:xfrm>
            <a:off x="1762365" y="1321525"/>
            <a:ext cx="2108762" cy="37864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72799" y="658255"/>
            <a:ext cx="483978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700" b="1" dirty="0">
                <a:solidFill>
                  <a:srgbClr val="3333FF"/>
                </a:solidFill>
                <a:latin typeface="Arial" panose="020B0604020202020204" pitchFamily="34" charset="0"/>
              </a:rPr>
              <a:t>Nothing is Simple…it seems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61037" t="-890"/>
          <a:stretch/>
        </p:blipFill>
        <p:spPr>
          <a:xfrm>
            <a:off x="5834717" y="3851746"/>
            <a:ext cx="1806304" cy="165672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688600" y="-41867"/>
            <a:ext cx="4655249" cy="7200289"/>
            <a:chOff x="7688600" y="-41867"/>
            <a:chExt cx="4655249" cy="720028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90272" y="-41867"/>
              <a:ext cx="4424438" cy="394625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/>
            <a:srcRect l="4769" t="10837" r="4248" b="10672"/>
            <a:stretch/>
          </p:blipFill>
          <p:spPr>
            <a:xfrm>
              <a:off x="7688600" y="3786115"/>
              <a:ext cx="4655249" cy="3372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498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6/60/Refraction_on_an_aperture_-_Huygens-Fresnel_principle.svg/220px-Refraction_on_an_aperture_-_Huygens-Fresnel_principl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01969" y="2896754"/>
            <a:ext cx="3313453" cy="212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66754" y="544147"/>
            <a:ext cx="367665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dirty="0">
                <a:solidFill>
                  <a:srgbClr val="3333FF"/>
                </a:solidFill>
              </a:rPr>
              <a:t>Huygens’ Theory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81119" y="1863259"/>
            <a:ext cx="3280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w = </a:t>
            </a:r>
            <a:r>
              <a:rPr lang="en-US" sz="2400" dirty="0">
                <a:latin typeface="Symbol" panose="05050102010706020507" pitchFamily="18" charset="2"/>
              </a:rPr>
              <a:t>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 wavelet</a:t>
            </a:r>
            <a:r>
              <a:rPr lang="en-US" sz="2400" dirty="0">
                <a:latin typeface="Symbol" panose="05050102010706020507" pitchFamily="18" charset="2"/>
              </a:rPr>
              <a:t>  </a:t>
            </a:r>
          </a:p>
        </p:txBody>
      </p:sp>
      <p:pic>
        <p:nvPicPr>
          <p:cNvPr id="3076" name="Picture 4" descr="https://upload.wikimedia.org/wikipedia/commons/thumb/b/b8/Wavelength%3Dslitwidth.gif/220px-Wavelength%3Dslitwidth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385" y="2449511"/>
            <a:ext cx="2997008" cy="299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505083" y="1822999"/>
            <a:ext cx="3760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Many wavelets that interact </a:t>
            </a:r>
            <a:endParaRPr lang="en-US" sz="2400" dirty="0">
              <a:latin typeface="Symbol" panose="05050102010706020507" pitchFamily="18" charset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19712" y="5446520"/>
            <a:ext cx="1256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hlinkClick r:id="rId4"/>
              </a:rPr>
              <a:t>Wavelets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2931" y="1075981"/>
            <a:ext cx="8849809" cy="37767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77390" y="4699184"/>
                <a:ext cx="9178290" cy="2458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prstClr val="black"/>
                    </a:solidFill>
                    <a:latin typeface="Calibri" panose="020F0502020204030204"/>
                  </a:rPr>
                  <a:t>Image can be constructed from point sources of spherical wavelets in the opening (Huygens’ Theory)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prstClr val="black"/>
                    </a:solidFill>
                    <a:latin typeface="Calibri" panose="020F0502020204030204"/>
                  </a:rPr>
                  <a:t>There is interference between these waves that causes “ringing”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prstClr val="black"/>
                    </a:solidFill>
                    <a:latin typeface="Calibri" panose="020F0502020204030204"/>
                  </a:rPr>
                  <a:t>Here the minimum feature size is W ~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Symbol" panose="05050102010706020507" pitchFamily="18" charset="2"/>
                  </a:rPr>
                  <a:t>l</a:t>
                </a:r>
                <a:r>
                  <a:rPr lang="en-US" sz="2400" dirty="0">
                    <a:solidFill>
                      <a:prstClr val="black"/>
                    </a:solidFill>
                    <a:latin typeface="Calibri" panose="020F0502020204030204"/>
                  </a:rPr>
                  <a:t>g 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prstClr val="black"/>
                    </a:solidFill>
                    <a:latin typeface="Calibri" panose="020F0502020204030204"/>
                  </a:rPr>
                  <a:t>For g = 20 </a:t>
                </a:r>
                <a:r>
                  <a:rPr lang="en-US" sz="2400" dirty="0">
                    <a:solidFill>
                      <a:prstClr val="black"/>
                    </a:solidFill>
                    <a:latin typeface="Symbol" panose="05050102010706020507" pitchFamily="18" charset="2"/>
                  </a:rPr>
                  <a:t>m</a:t>
                </a:r>
                <a:r>
                  <a:rPr lang="en-US" sz="2400" dirty="0">
                    <a:solidFill>
                      <a:prstClr val="black"/>
                    </a:solidFill>
                    <a:latin typeface="Calibri" panose="020F0502020204030204"/>
                  </a:rPr>
                  <a:t>m and 365 nm light, W is on the order of 2.7 </a:t>
                </a:r>
                <a:r>
                  <a:rPr lang="en-US" sz="2400" dirty="0">
                    <a:solidFill>
                      <a:prstClr val="black"/>
                    </a:solidFill>
                    <a:latin typeface="Symbol" panose="05050102010706020507" pitchFamily="18" charset="2"/>
                  </a:rPr>
                  <a:t>m</a:t>
                </a:r>
                <a:r>
                  <a:rPr lang="en-US" sz="2400" dirty="0">
                    <a:solidFill>
                      <a:prstClr val="black"/>
                    </a:solidFill>
                    <a:latin typeface="Calibri" panose="020F0502020204030204"/>
                  </a:rPr>
                  <a:t>m</a:t>
                </a:r>
              </a:p>
              <a:p>
                <a:endParaRPr lang="en-US" sz="16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endParaRPr lang="en-US" sz="16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390" y="4699184"/>
                <a:ext cx="9178290" cy="2458943"/>
              </a:xfrm>
              <a:prstGeom prst="rect">
                <a:avLst/>
              </a:prstGeom>
              <a:blipFill>
                <a:blip r:embed="rId3"/>
                <a:stretch>
                  <a:fillRect l="-863" t="-1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54691" y="222402"/>
            <a:ext cx="83323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3333FF"/>
                </a:solidFill>
                <a:latin typeface="Calibri" panose="020F0502020204030204"/>
              </a:rPr>
              <a:t>Fresnel Diffraction in Proximity Printing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401646" y="978852"/>
            <a:ext cx="76382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Near field or Fresnel Diffraction Regime When  g &lt; W</a:t>
            </a:r>
            <a:r>
              <a:rPr lang="en-US" sz="2400" baseline="30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/</a:t>
            </a:r>
            <a:r>
              <a:rPr lang="en-US" sz="2400" dirty="0">
                <a:solidFill>
                  <a:prstClr val="black"/>
                </a:solidFill>
                <a:latin typeface="Symbol" panose="05050102010706020507" pitchFamily="18" charset="2"/>
              </a:rPr>
              <a:t>l</a:t>
            </a:r>
          </a:p>
        </p:txBody>
      </p:sp>
      <p:sp>
        <p:nvSpPr>
          <p:cNvPr id="6" name="Rectangle 5"/>
          <p:cNvSpPr/>
          <p:nvPr/>
        </p:nvSpPr>
        <p:spPr>
          <a:xfrm>
            <a:off x="8252460" y="930288"/>
            <a:ext cx="1371600" cy="601332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20864" y="5704778"/>
            <a:ext cx="1371600" cy="601332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24891" y="316230"/>
            <a:ext cx="9845039" cy="685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333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200" dirty="0" smtClean="0"/>
              <a:t>We also have </a:t>
            </a:r>
            <a:r>
              <a:rPr lang="en-US" sz="3200" dirty="0" err="1" smtClean="0"/>
              <a:t>have</a:t>
            </a:r>
            <a:r>
              <a:rPr lang="en-US" sz="3200" dirty="0" smtClean="0"/>
              <a:t> </a:t>
            </a:r>
            <a:r>
              <a:rPr lang="en-US" sz="3200" dirty="0" err="1"/>
              <a:t>Frauenhofer</a:t>
            </a:r>
            <a:r>
              <a:rPr lang="en-US" sz="3200" dirty="0"/>
              <a:t> </a:t>
            </a:r>
            <a:r>
              <a:rPr lang="en-US" sz="3200" dirty="0" smtClean="0"/>
              <a:t>Diffraction</a:t>
            </a:r>
          </a:p>
          <a:p>
            <a:pPr algn="ctr"/>
            <a:endParaRPr lang="en-US" sz="1400" dirty="0" smtClean="0"/>
          </a:p>
          <a:p>
            <a:pPr algn="ctr"/>
            <a:r>
              <a:rPr lang="en-US" sz="3200" dirty="0" smtClean="0"/>
              <a:t>        </a:t>
            </a:r>
            <a:r>
              <a:rPr lang="en-US" sz="3200" dirty="0">
                <a:solidFill>
                  <a:schemeClr val="tx1"/>
                </a:solidFill>
              </a:rPr>
              <a:t>Far Field Diffraction</a:t>
            </a:r>
            <a:r>
              <a:rPr lang="en-US" sz="2400" dirty="0"/>
              <a:t>.  </a:t>
            </a:r>
          </a:p>
        </p:txBody>
      </p:sp>
      <p:pic>
        <p:nvPicPr>
          <p:cNvPr id="2052" name="Picture 4" descr="Image result for near field and far field diffr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98" y="1589262"/>
            <a:ext cx="10237823" cy="453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3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60784" y="249938"/>
            <a:ext cx="7251491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333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300" dirty="0"/>
              <a:t>Brief Look at </a:t>
            </a:r>
            <a:r>
              <a:rPr lang="en-US" sz="3300" dirty="0" smtClean="0"/>
              <a:t>Diffraction</a:t>
            </a:r>
            <a:endParaRPr lang="en-US" sz="3300" dirty="0"/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Some Excellent Video Lessons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3086565" y="1120587"/>
            <a:ext cx="601895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hlinkClick r:id="rId3"/>
              </a:rPr>
              <a:t>https://www.youtube.com/watch?v=blur0MemUQA</a:t>
            </a:r>
            <a:r>
              <a:rPr lang="en-US" sz="2100" dirty="0"/>
              <a:t>  </a:t>
            </a:r>
          </a:p>
          <a:p>
            <a:r>
              <a:rPr lang="en-US" sz="2100" dirty="0"/>
              <a:t>1. Constructive and destructive Interference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86565" y="1823484"/>
            <a:ext cx="586186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hlinkClick r:id="rId4"/>
              </a:rPr>
              <a:t>https://www.youtube.com/watch?v=7CmbItRjM-Y</a:t>
            </a:r>
            <a:r>
              <a:rPr lang="en-US" sz="2100" dirty="0"/>
              <a:t>   </a:t>
            </a:r>
          </a:p>
          <a:p>
            <a:r>
              <a:rPr lang="en-US" sz="2100" dirty="0"/>
              <a:t>2. Single Slit Diffraction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086564" y="4695375"/>
            <a:ext cx="578658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hlinkClick r:id="rId5"/>
              </a:rPr>
              <a:t>https://www.youtube.com/watch?v=Pk6s2OlKzKQ</a:t>
            </a:r>
            <a:r>
              <a:rPr lang="en-US" sz="2100" dirty="0"/>
              <a:t>  </a:t>
            </a:r>
          </a:p>
          <a:p>
            <a:r>
              <a:rPr lang="en-US" sz="2100" dirty="0"/>
              <a:t>6. Double slit Diffraction – Part 1</a:t>
            </a:r>
          </a:p>
        </p:txBody>
      </p:sp>
      <p:sp>
        <p:nvSpPr>
          <p:cNvPr id="7" name="Rectangle 6"/>
          <p:cNvSpPr/>
          <p:nvPr/>
        </p:nvSpPr>
        <p:spPr>
          <a:xfrm>
            <a:off x="3086565" y="5578235"/>
            <a:ext cx="582031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hlinkClick r:id="rId6"/>
              </a:rPr>
              <a:t>https://www.youtube.com/watch?v=1abpdO27KTo</a:t>
            </a:r>
            <a:r>
              <a:rPr lang="en-US" sz="2100" dirty="0"/>
              <a:t> </a:t>
            </a:r>
          </a:p>
          <a:p>
            <a:r>
              <a:rPr lang="en-US" sz="2100" dirty="0"/>
              <a:t>7. Double Slit Diffraction  - Part 2  </a:t>
            </a:r>
          </a:p>
        </p:txBody>
      </p:sp>
      <p:sp>
        <p:nvSpPr>
          <p:cNvPr id="8" name="Rectangle 7"/>
          <p:cNvSpPr/>
          <p:nvPr/>
        </p:nvSpPr>
        <p:spPr>
          <a:xfrm>
            <a:off x="3086564" y="2475599"/>
            <a:ext cx="571470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hlinkClick r:id="rId7"/>
              </a:rPr>
              <a:t>https://www.youtube.com/watch?v=Iuv6hY6zsd0</a:t>
            </a:r>
            <a:r>
              <a:rPr lang="en-US" sz="2100" dirty="0"/>
              <a:t>  </a:t>
            </a:r>
          </a:p>
          <a:p>
            <a:r>
              <a:rPr lang="en-US" sz="2100" dirty="0"/>
              <a:t>3. Double slit waves  2:00</a:t>
            </a:r>
          </a:p>
        </p:txBody>
      </p:sp>
      <p:sp>
        <p:nvSpPr>
          <p:cNvPr id="3" name="Rectangle 2"/>
          <p:cNvSpPr/>
          <p:nvPr/>
        </p:nvSpPr>
        <p:spPr>
          <a:xfrm>
            <a:off x="3086565" y="4030955"/>
            <a:ext cx="59444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8"/>
              </a:rPr>
              <a:t>https://www.youtube.com/watch?v=nuaHY5lj2AA</a:t>
            </a:r>
            <a:endParaRPr lang="en-US" sz="2000" dirty="0"/>
          </a:p>
          <a:p>
            <a:r>
              <a:rPr lang="en-US" sz="2000" dirty="0"/>
              <a:t>5. Double Slit Demonstration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086564" y="3262322"/>
            <a:ext cx="57912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https://www.youtube.com/watch?v=PgW7qaOZD0U</a:t>
            </a:r>
            <a:endParaRPr lang="en-US" dirty="0"/>
          </a:p>
          <a:p>
            <a:r>
              <a:rPr lang="en-US" sz="2100" dirty="0"/>
              <a:t>4. Single slit diffraction demonstration</a:t>
            </a:r>
          </a:p>
        </p:txBody>
      </p:sp>
    </p:spTree>
    <p:extLst>
      <p:ext uri="{BB962C8B-B14F-4D97-AF65-F5344CB8AC3E}">
        <p14:creationId xmlns:p14="http://schemas.microsoft.com/office/powerpoint/2010/main" val="138081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453</Words>
  <Application>Microsoft Office PowerPoint</Application>
  <PresentationFormat>Widescreen</PresentationFormat>
  <Paragraphs>77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Symbol</vt:lpstr>
      <vt:lpstr>Times New Roman</vt:lpstr>
      <vt:lpstr>Wingdings</vt:lpstr>
      <vt:lpstr>1_Office Theme</vt:lpstr>
      <vt:lpstr>Lecture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Optical Aligner Design Principles</vt:lpstr>
      <vt:lpstr>Advantages of Projection Printing</vt:lpstr>
      <vt:lpstr>The Pellicle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grant</cp:lastModifiedBy>
  <cp:revision>48</cp:revision>
  <dcterms:created xsi:type="dcterms:W3CDTF">2017-09-07T00:31:48Z</dcterms:created>
  <dcterms:modified xsi:type="dcterms:W3CDTF">2018-09-11T02:14:52Z</dcterms:modified>
</cp:coreProperties>
</file>